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4"/>
  </p:notesMasterIdLst>
  <p:handoutMasterIdLst>
    <p:handoutMasterId r:id="rId15"/>
  </p:handoutMasterIdLst>
  <p:sldIdLst>
    <p:sldId id="3825" r:id="rId5"/>
    <p:sldId id="3826" r:id="rId6"/>
    <p:sldId id="3830" r:id="rId7"/>
    <p:sldId id="3792" r:id="rId8"/>
    <p:sldId id="3838" r:id="rId9"/>
    <p:sldId id="3835" r:id="rId10"/>
    <p:sldId id="3836" r:id="rId11"/>
    <p:sldId id="3837" r:id="rId12"/>
    <p:sldId id="3834" r:id="rId13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CBD87D4-881B-46A6-BBA2-7E80CC390C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0411DF2-BAA0-4754-BC02-427131E705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5BC9B-3CD2-4B5A-BA07-E8F51A1D571F}" type="datetime1">
              <a:rPr lang="de-DE" smtClean="0"/>
              <a:t>21.03.22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5632C8-468B-43E0-BB20-1AF0939CD1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E9577A-6584-4A4D-A102-E7947BD6E5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44528-8948-430D-8057-8D98973550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32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AC3B1-7587-4247-A14D-1711BECE6FE5}" type="datetime1">
              <a:rPr lang="de-DE" smtClean="0"/>
              <a:pPr/>
              <a:t>21.03.22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40C6A29-4676-420C-BBE3-ACC2B80F64D4}" type="slidenum">
              <a:rPr lang="de-DE" noProof="0" smtClean="0"/>
              <a:t>‹#›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91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660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764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40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794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069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374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D40C6A29-4676-420C-BBE3-ACC2B80F64D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16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 rtlCol="0"/>
          <a:lstStyle>
            <a:lvl1pPr algn="l">
              <a:defRPr>
                <a:latin typeface="+mn-lt"/>
              </a:defRPr>
            </a:lvl1pPr>
          </a:lstStyle>
          <a:p>
            <a:pPr algn="l"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de-DE" noProof="0"/>
              <a:t>3/9/20XX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de-DE" noProof="0"/>
              <a:t>Präsentationstitel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/>
              <a:pPr rtl="0">
                <a:defRPr/>
              </a:pPr>
              <a:t>‹#›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de-DE" noProof="0">
                <a:solidFill>
                  <a:prstClr val="black">
                    <a:tint val="75000"/>
                  </a:prstClr>
                </a:solidFill>
              </a:rPr>
              <a:t>Präsentationstitel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de-DE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‹#›</a:t>
            </a:fld>
            <a:endParaRPr lang="de-DE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de-DE" dirty="0">
                <a:solidFill>
                  <a:srgbClr val="FFFFFF"/>
                </a:solidFill>
              </a:rPr>
              <a:t>Curriculare Angebote </a:t>
            </a:r>
            <a:br>
              <a:rPr lang="de-DE" dirty="0">
                <a:solidFill>
                  <a:srgbClr val="FFFFFF"/>
                </a:solidFill>
              </a:rPr>
            </a:br>
            <a:r>
              <a:rPr lang="de-DE" dirty="0">
                <a:solidFill>
                  <a:srgbClr val="FFFFFF"/>
                </a:solidFill>
              </a:rPr>
              <a:t>2022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-DE" dirty="0">
                <a:solidFill>
                  <a:srgbClr val="FFFFFF"/>
                </a:solidFill>
              </a:rPr>
              <a:t>Bezirksjugendring Neukölln e.V.</a:t>
            </a:r>
          </a:p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>
                <a:solidFill>
                  <a:srgbClr val="FFFFFF"/>
                </a:solidFill>
              </a:rPr>
              <a:t>Curriculare</a:t>
            </a:r>
            <a:br>
              <a:rPr lang="de-DE" dirty="0">
                <a:solidFill>
                  <a:srgbClr val="FFFFFF"/>
                </a:solidFill>
              </a:rPr>
            </a:br>
            <a:r>
              <a:rPr lang="de-DE" dirty="0">
                <a:solidFill>
                  <a:srgbClr val="FFFFFF"/>
                </a:solidFill>
              </a:rPr>
              <a:t>Angebote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4475" y="1527048"/>
            <a:ext cx="5575173" cy="3931920"/>
          </a:xfrm>
        </p:spPr>
        <p:txBody>
          <a:bodyPr rtlCol="0"/>
          <a:lstStyle/>
          <a:p>
            <a:pPr marL="0" indent="0" rtl="0">
              <a:buNone/>
            </a:pPr>
            <a:r>
              <a:rPr lang="de-DE" dirty="0"/>
              <a:t>Gruppenbezogene, curricular geprägte Jugendarbeit</a:t>
            </a:r>
          </a:p>
          <a:p>
            <a:pPr marL="0" indent="0" rtl="0">
              <a:buNone/>
            </a:pPr>
            <a:r>
              <a:rPr lang="de-DE" dirty="0"/>
              <a:t>(Jugendarbeit Angebotsform 5)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C8B647-084C-492D-A242-148BEA5B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cap="none" spc="0" normalizeH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21.03.2022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A2B84E-2163-44C1-99D0-6F162AEA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spc="0" normalizeH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AB1A36-2D6E-4392-AAA4-996FFE03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de-DE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8AA74-F89F-48A1-B941-897EC05B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Leistungsmerkmale curricularer Angebote 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933A4BE-531E-4A62-A55C-06E08818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de-DE" sz="1200" b="0" i="0" u="none" strike="noStrike" kern="1200" cap="none" spc="0" normalizeH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21.03.2022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FFD21CE-7A2D-4CB5-AC11-6E5CB7F7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spc="0" normalizeH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A8C87077-3DA0-43A0-9187-E1AACEF3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de-DE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769A18-794D-48F3-B962-D7DCC0C87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de-DE" dirty="0"/>
              <a:t>Thematische Fokussierung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de-DE" dirty="0"/>
              <a:t>Feste Gruppe von </a:t>
            </a:r>
            <a:r>
              <a:rPr lang="de-DE" dirty="0" err="1"/>
              <a:t>Teilnehmer:innen</a:t>
            </a:r>
            <a:endParaRPr lang="de-DE" dirty="0"/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de-DE" dirty="0"/>
              <a:t>Hohe Verbindlichkeit bei der Teilnahme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de-DE" dirty="0"/>
              <a:t>Curriculare Orientierung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de-DE" dirty="0"/>
              <a:t>Vermittlung von Kenntnissen und Fähigkeiten auf der Grundlage eines Lehrprogrammes/Lehrplanes mit zertifiziertem Abschluss bzw. Teilnahmebescheinigung</a:t>
            </a:r>
          </a:p>
        </p:txBody>
      </p:sp>
    </p:spTree>
    <p:extLst>
      <p:ext uri="{BB962C8B-B14F-4D97-AF65-F5344CB8AC3E}">
        <p14:creationId xmlns:p14="http://schemas.microsoft.com/office/powerpoint/2010/main" val="179153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78260B10-25FE-445D-A9FD-06B618F1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13" y="365125"/>
            <a:ext cx="10515600" cy="1325563"/>
          </a:xfrm>
        </p:spPr>
        <p:txBody>
          <a:bodyPr rtlCol="0"/>
          <a:lstStyle/>
          <a:p>
            <a:pPr rtl="0"/>
            <a:r>
              <a:rPr lang="de-DE" dirty="0"/>
              <a:t>Inhalte curricularer Angebote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CC90B11-F535-4D7C-84A3-2CF98B9D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de-DE" sz="1200" b="0" i="0" u="none" strike="noStrike" kern="1200" cap="none" spc="0" normalizeH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21.03.2022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34CB8358-5219-419E-B50C-A279EA3E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cap="none" spc="0" normalizeH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Präsentationstitel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8A5B9DFF-1E65-43C9-B2DE-90CD91DF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de-DE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A78B4-9617-478B-BEF9-68FC32E41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200" dirty="0"/>
              <a:t>Außerschulische Bildungsangebote</a:t>
            </a:r>
          </a:p>
          <a:p>
            <a:r>
              <a:rPr lang="de-DE" sz="2200" dirty="0"/>
              <a:t>Vermittlung von Kenntnissen bzgl. der Berufsfindung außerhalb der Jugendberufshilfe (z.B. praktische Schnupperkurse in unterschiedlichen Berufsfeldern) </a:t>
            </a:r>
          </a:p>
          <a:p>
            <a:r>
              <a:rPr lang="de-DE" sz="2200" dirty="0"/>
              <a:t>Vermittlung handwerklicher Fähigkeiten </a:t>
            </a:r>
          </a:p>
          <a:p>
            <a:r>
              <a:rPr lang="de-DE" sz="2200" dirty="0"/>
              <a:t>Vermittlung medialer Kenntnisse </a:t>
            </a:r>
          </a:p>
          <a:p>
            <a:r>
              <a:rPr lang="de-DE" sz="2200" dirty="0"/>
              <a:t>Kulturelle Bildungsangebote </a:t>
            </a:r>
          </a:p>
          <a:p>
            <a:r>
              <a:rPr lang="de-DE" sz="2200" dirty="0"/>
              <a:t>Entwicklung sozialer Kompetenzen </a:t>
            </a:r>
          </a:p>
          <a:p>
            <a:r>
              <a:rPr lang="de-DE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2795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8AA74-F89F-48A1-B941-897EC05B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de-DE" dirty="0"/>
              <a:t>CAs: Infos – die 1. 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933A4BE-531E-4A62-A55C-06E08818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de-DE" sz="1200" b="0" i="0" u="none" strike="noStrike" kern="1200" cap="none" spc="0" normalizeH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21.03.2022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FFD21CE-7A2D-4CB5-AC11-6E5CB7F7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spc="0" normalizeH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A8C87077-3DA0-43A0-9187-E1AACEF3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de-DE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769A18-794D-48F3-B962-D7DCC0C87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„Papierkram“ übernimmt der BJR</a:t>
            </a:r>
          </a:p>
          <a:p>
            <a:r>
              <a:rPr lang="de-DE" dirty="0"/>
              <a:t>Wichtig sind am Ende folgende Dokumente: Konzept, Nachweis über Klassifikation der Workshop-Leitung, TN-Listen, Sachbericht, Erfolgszertifikate für die Jugendlichen</a:t>
            </a:r>
          </a:p>
          <a:p>
            <a:endParaRPr lang="de-DE" dirty="0"/>
          </a:p>
          <a:p>
            <a:pPr marL="0" indent="0" algn="ctr">
              <a:buNone/>
            </a:pPr>
            <a:r>
              <a:rPr lang="de-DE" b="1" dirty="0"/>
              <a:t>Falls ihr Ideen für Angebote habt, die in diese Rahmenbedingungen reinpassen – sprecht uns an!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44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78260B10-25FE-445D-A9FD-06B618F1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Bisher geplante CAs: „Denkräume“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CC90B11-F535-4D7C-84A3-2CF98B9D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de-DE" sz="1200" b="0" i="0" u="none" strike="noStrike" kern="1200" cap="none" spc="0" normalizeH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21.03.2022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34CB8358-5219-419E-B50C-A279EA3E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spc="0" normalizeH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8A5B9DFF-1E65-43C9-B2DE-90CD91DF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de-DE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A78B4-9617-478B-BEF9-68FC32E41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Workshops, die Denkanstöße zur Sensibilisierung und zur Selbstermächtigung geben sollen</a:t>
            </a:r>
          </a:p>
          <a:p>
            <a:r>
              <a:rPr lang="de-DE" dirty="0"/>
              <a:t>Jeweils ein Input-Termin und ein Follow-Up Termin: Reflexion der Inhalte </a:t>
            </a:r>
          </a:p>
          <a:p>
            <a:r>
              <a:rPr lang="de-DE" dirty="0"/>
              <a:t>Geplante Themen die angesprochen werden sollen: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Rassismus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Sexismus/Geschlechterverhältnisse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Heteronormativität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Klassismus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Ableismus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Körperbilder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579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18AA74-F89F-48A1-B941-897EC05B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Bisher geplante CAs: „Denkräume“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933A4BE-531E-4A62-A55C-06E08818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de-DE" sz="1200" b="0" i="0" u="none" strike="noStrike" kern="1200" cap="none" spc="0" normalizeH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21.03.2022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FFD21CE-7A2D-4CB5-AC11-6E5CB7F7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spc="0" normalizeH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A8C87077-3DA0-43A0-9187-E1AACEF3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de-DE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200" b="0" i="0" u="none" strike="noStrike" kern="1200" cap="none" spc="0" normalizeH="0" baseline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769A18-794D-48F3-B962-D7DCC0C87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Aktuelle Phase: Ansprache und Organisation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Expert*innen (-Organisationen)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Veranstaltungsorte/-einrichtungen/Kooperationspartner*innen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Interessierte Jugendliche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571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78260B10-25FE-445D-A9FD-06B618F1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CAs: Infos – die 2. 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CC90B11-F535-4D7C-84A3-2CF98B9D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de-DE" sz="1200" b="0" i="0" u="none" strike="noStrike" kern="1200" cap="none" spc="0" normalizeH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21.03.2022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34CB8358-5219-419E-B50C-A279EA3E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spc="0" normalizeH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8A5B9DFF-1E65-43C9-B2DE-90CD91DF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de-DE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200" b="0" i="0" u="none" strike="noStrike" kern="1200" cap="none" spc="0" normalizeH="0" baseline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A78B4-9617-478B-BEF9-68FC32E41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/>
              <a:t>Wann?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Früher Sommer, Herbst, Ende des Jahres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Wo?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KJFEs &amp; BETHA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/>
              <a:t>Für wen?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Junge Menschen im Alter von 6 bis unter 27 Jahren mit Lebensmittelpunkt in Neukölln (Wohnort oder Schulbesuch in Neukölln)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Interessierte Besucher*innen von KJFEs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Kinder und Jugendliche, die Teil von Verbänden sind oder verbandsähnlich organisiert sind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659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Vielen Dank!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95E0EB-F1F4-436B-A218-93E100A6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de-DE" sz="1200" b="0" i="0" u="none" strike="noStrike" kern="1200" cap="none" spc="0" normalizeH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21.03.2022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5D06EF-9416-46F7-8230-B49EE126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lvl="0" rtl="0"/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lvl="0" rtl="0"/>
            <a:fld id="{D76B855D-E9CC-4FF8-AD85-6CDC7B89A0DE}" type="slidenum">
              <a:rPr lang="de-DE" smtClean="0"/>
              <a:pPr lvl="0" rtl="0"/>
              <a:t>9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F0B6E0-1F7C-4E6A-87B1-554ADE739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-DE"/>
              <a:t>Bezirksjugendring </a:t>
            </a:r>
            <a:r>
              <a:rPr lang="de-DE" dirty="0"/>
              <a:t>Neukölln e.V.</a:t>
            </a:r>
          </a:p>
          <a:p>
            <a:pPr rtl="0">
              <a:spcBef>
                <a:spcPts val="3000"/>
              </a:spcBef>
            </a:pPr>
            <a:r>
              <a:rPr lang="de-DE" sz="1800" dirty="0"/>
              <a:t>info@bjrneukoelln.de</a:t>
            </a:r>
          </a:p>
          <a:p>
            <a:pPr rtl="0">
              <a:spcBef>
                <a:spcPts val="3000"/>
              </a:spcBef>
            </a:pPr>
            <a:r>
              <a:rPr lang="de-DE" sz="1800" dirty="0"/>
              <a:t>www.bjrneukoelln.de</a:t>
            </a:r>
          </a:p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{9FCFFF4D-3AE8-411C-8308-BF2D8B6D1F63}tf78504181_win32</Template>
  <TotalTime>18</TotalTime>
  <Words>332</Words>
  <Application>Microsoft Macintosh PowerPoint</Application>
  <PresentationFormat>Widescreen</PresentationFormat>
  <Paragraphs>80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Tw Cen MT</vt:lpstr>
      <vt:lpstr>Wingdings</vt:lpstr>
      <vt:lpstr>ShapesVTI</vt:lpstr>
      <vt:lpstr>Curriculare Angebote  2022</vt:lpstr>
      <vt:lpstr>Curriculare Angebote</vt:lpstr>
      <vt:lpstr>Leistungsmerkmale curricularer Angebote </vt:lpstr>
      <vt:lpstr>Inhalte curricularer Angebote</vt:lpstr>
      <vt:lpstr>CAs: Infos – die 1. </vt:lpstr>
      <vt:lpstr>Bisher geplante CAs: „Denkräume“</vt:lpstr>
      <vt:lpstr>Bisher geplante CAs: „Denkräume“</vt:lpstr>
      <vt:lpstr>CAs: Infos – die 2. 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Curriculare Angebote  2022</dc:title>
  <dc:creator>Dieter Benecke</dc:creator>
  <cp:lastModifiedBy>0zOpHOkwA2jpFwJF</cp:lastModifiedBy>
  <cp:revision>3</cp:revision>
  <dcterms:created xsi:type="dcterms:W3CDTF">2022-03-20T18:25:51Z</dcterms:created>
  <dcterms:modified xsi:type="dcterms:W3CDTF">2022-03-21T09:08:31Z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